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60" r:id="rId5"/>
    <p:sldId id="261" r:id="rId6"/>
    <p:sldId id="262" r:id="rId7"/>
    <p:sldId id="263" r:id="rId8"/>
    <p:sldId id="256" r:id="rId9"/>
    <p:sldId id="264" r:id="rId10"/>
    <p:sldId id="265" r:id="rId11"/>
    <p:sldId id="266" r:id="rId12"/>
    <p:sldId id="267" r:id="rId13"/>
    <p:sldId id="268" r:id="rId14"/>
    <p:sldId id="269" r:id="rId15"/>
    <p:sldId id="259" r:id="rId16"/>
    <p:sldId id="270" r:id="rId17"/>
    <p:sldId id="271" r:id="rId18"/>
    <p:sldId id="272" r:id="rId19"/>
    <p:sldId id="273" r:id="rId20"/>
    <p:sldId id="274" r:id="rId21"/>
    <p:sldId id="275" r:id="rId22"/>
    <p:sldId id="276" r:id="rId23"/>
    <p:sldId id="283" r:id="rId24"/>
    <p:sldId id="284" r:id="rId25"/>
    <p:sldId id="277" r:id="rId26"/>
    <p:sldId id="278" r:id="rId27"/>
    <p:sldId id="279" r:id="rId28"/>
    <p:sldId id="280" r:id="rId29"/>
    <p:sldId id="281"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A0FEF3-FE0E-401C-BC60-F673A67F1E88}"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0FEF3-FE0E-401C-BC60-F673A67F1E88}"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0FEF3-FE0E-401C-BC60-F673A67F1E88}"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2982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6174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5784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45783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3704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69828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656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8546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A0FEF3-FE0E-401C-BC60-F673A67F1E88}"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73727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24854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53237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07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210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597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288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700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930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0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0FEF3-FE0E-401C-BC60-F673A67F1E88}"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846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54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87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02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0FEF3-FE0E-401C-BC60-F673A67F1E88}"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A0FEF3-FE0E-401C-BC60-F673A67F1E88}"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A0FEF3-FE0E-401C-BC60-F673A67F1E88}"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0FEF3-FE0E-401C-BC60-F673A67F1E88}"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0FEF3-FE0E-401C-BC60-F673A67F1E88}"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0FEF3-FE0E-401C-BC60-F673A67F1E88}"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0ADFC-D7C9-442A-AED0-D27AE89C00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0FEF3-FE0E-401C-BC60-F673A67F1E88}" type="datetimeFigureOut">
              <a:rPr lang="en-US" smtClean="0"/>
              <a:t>8/17/2017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0ADFC-D7C9-442A-AED0-D27AE89C00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3468-CEDD-4531-BD31-87E9320EE24A}" type="datetimeFigureOut">
              <a:rPr lang="ms-MY" smtClean="0">
                <a:solidFill>
                  <a:prstClr val="black">
                    <a:tint val="75000"/>
                  </a:prstClr>
                </a:solidFill>
              </a:rPr>
              <a:pPr/>
              <a:t>17/08/2017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CF648-BDAE-46CC-9E06-4E6D5C34D7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5098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4AF99-EA8B-4BCA-BD9B-C58426E199EE}" type="datetimeFigureOut">
              <a:rPr lang="en-US" smtClean="0">
                <a:solidFill>
                  <a:prstClr val="black">
                    <a:tint val="75000"/>
                  </a:prstClr>
                </a:solidFill>
              </a:rPr>
              <a:pPr/>
              <a:t>8/17/2017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0AA36-0A4A-4517-9619-3AF531B69C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746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2514600" y="152400"/>
            <a:ext cx="4114800"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600200"/>
            <a:ext cx="8839200" cy="1969770"/>
          </a:xfrm>
          <a:prstGeom prst="rect">
            <a:avLst/>
          </a:prstGeom>
          <a:solidFill>
            <a:schemeClr val="bg1">
              <a:alpha val="50000"/>
            </a:schemeClr>
          </a:solidFill>
        </p:spPr>
        <p:txBody>
          <a:bodyPr wrap="square">
            <a:spAutoFit/>
          </a:bodyPr>
          <a:lstStyle/>
          <a:p>
            <a:pPr algn="ctr" rtl="1"/>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الإِسْلَامَ بُنِيَ عَلَى خَمْسٍ، شَهَادَةِ أَنْ لَا إِلَهَ إِلَّا اللهُ </a:t>
            </a:r>
            <a:r>
              <a:rPr lang="ar-SA"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وَإِقَامِ </a:t>
            </a:r>
            <a:r>
              <a:rPr lang="ar-SA" sz="43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الصَّلَاةِ وَإِيْتَاءِ الزَّكَاةِ وَصِيَامِ رَمَضَانَ وَحَجِّ الْبَيْتِ. </a:t>
            </a:r>
            <a:endParaRPr lang="en-US" sz="43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المسلم)</a:t>
            </a:r>
            <a:endParaRPr lang="ms-MY" sz="32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76200" y="4309408"/>
            <a:ext cx="8991600" cy="1938992"/>
          </a:xfrm>
          <a:prstGeom prst="rect">
            <a:avLst/>
          </a:prstGeom>
          <a:solidFill>
            <a:schemeClr val="bg1">
              <a:alpha val="86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dibina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lima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rukun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penyaksian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berhak</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disembah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a:t>
            </a:r>
            <a:endParaRPr lang="ms-MY" sz="1400" dirty="0">
              <a:ln>
                <a:solidFill>
                  <a:schemeClr val="tx1"/>
                </a:solidFill>
              </a:ln>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2286000" y="1600200"/>
            <a:ext cx="4114800" cy="49244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auto">
              <a:spcBef>
                <a:spcPts val="0"/>
              </a:spcBef>
              <a:spcAft>
                <a:spcPts val="0"/>
              </a:spcAft>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04800" y="2515850"/>
            <a:ext cx="8534400" cy="1446550"/>
          </a:xfrm>
          <a:prstGeom prst="rect">
            <a:avLst/>
          </a:prstGeom>
          <a:solidFill>
            <a:schemeClr val="bg1">
              <a:alpha val="5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الْعُمْرَةُ إِلَى الْعُمْرَةِ كَفَّارَةٌ لِمَا بَيْنَهُمَا، وَالْحَجُّ الْمَبْرُوْرُ لَيْسَ لَهُ جَزَاءٌ إِلَّا الْجَنَّةُ.  </a:t>
            </a:r>
            <a:r>
              <a:rPr lang="ar-SA"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ms-MY" sz="2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52400" y="4362271"/>
            <a:ext cx="8763000" cy="1200329"/>
          </a:xfrm>
          <a:prstGeom prst="rect">
            <a:avLst/>
          </a:prstGeom>
          <a:solidFill>
            <a:schemeClr val="bg1">
              <a:alpha val="86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umrah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umrah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merupakan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penghapusan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Manakala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Haji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Mabrur</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lain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1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6" name="Rounded Rectangle 5"/>
          <p:cNvSpPr/>
          <p:nvPr/>
        </p:nvSpPr>
        <p:spPr>
          <a:xfrm>
            <a:off x="76200" y="249624"/>
            <a:ext cx="4953000" cy="817176"/>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Merebut Peluang Beribadah</a:t>
            </a:r>
          </a:p>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 Tanah Suci</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116904" y="152400"/>
            <a:ext cx="8847584"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Kefardhuan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Berkemampuan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14636" y="1349152"/>
            <a:ext cx="7467364" cy="1165448"/>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Mengerjakan Umrah semasa di Tanah Suci</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905508" y="2795650"/>
            <a:ext cx="7467364" cy="1242950"/>
          </a:xfrm>
          <a:prstGeom prst="roundRect">
            <a:avLst>
              <a:gd name="adj" fmla="val 0"/>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Merebut peluang bagi memperolehi Haji Mabrur</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914400" y="4440624"/>
            <a:ext cx="7467364" cy="1426776"/>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Melakukan manasik haji dan umrah sesempurna mungkin.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ight Arrow 6"/>
          <p:cNvSpPr/>
          <p:nvPr/>
        </p:nvSpPr>
        <p:spPr>
          <a:xfrm>
            <a:off x="304800" y="1143000"/>
            <a:ext cx="1080120" cy="635858"/>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ms-MY" sz="28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7"/>
          <p:cNvSpPr/>
          <p:nvPr/>
        </p:nvSpPr>
        <p:spPr>
          <a:xfrm>
            <a:off x="228600" y="2590800"/>
            <a:ext cx="1080120" cy="635858"/>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ms-MY" sz="28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8"/>
          <p:cNvSpPr/>
          <p:nvPr/>
        </p:nvSpPr>
        <p:spPr>
          <a:xfrm>
            <a:off x="304800" y="4267200"/>
            <a:ext cx="1080120" cy="635858"/>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sz="28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76200" y="15240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Persiapan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43000" y="1395700"/>
            <a:ext cx="7620000" cy="9620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Persiapkan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manasik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haji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umrah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5" name="Snip Same Side Corner Rectangle 4"/>
          <p:cNvSpPr/>
          <p:nvPr/>
        </p:nvSpPr>
        <p:spPr>
          <a:xfrm>
            <a:off x="1676400" y="2793196"/>
            <a:ext cx="7010400" cy="11430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niat</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di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miqat</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tawaf</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saie</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di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Masjidil</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Haram,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bercukur</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dam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sebagainya</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6" name="Oval 5"/>
          <p:cNvSpPr/>
          <p:nvPr/>
        </p:nvSpPr>
        <p:spPr>
          <a:xfrm>
            <a:off x="228600" y="1395700"/>
            <a:ext cx="685800" cy="962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3200" dirty="0"/>
          </a:p>
        </p:txBody>
      </p:sp>
      <p:sp>
        <p:nvSpPr>
          <p:cNvPr id="7" name="Snip Same Side Corner Rectangle 6"/>
          <p:cNvSpPr/>
          <p:nvPr/>
        </p:nvSpPr>
        <p:spPr>
          <a:xfrm>
            <a:off x="1600200" y="4240996"/>
            <a:ext cx="7086600" cy="1088504"/>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L</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arangan-larangan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ihram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hukum-hakam</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berkaitan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dengannya</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p:txBody>
      </p:sp>
      <p:sp>
        <p:nvSpPr>
          <p:cNvPr id="8" name="Curved Right Arrow 7"/>
          <p:cNvSpPr/>
          <p:nvPr/>
        </p:nvSpPr>
        <p:spPr>
          <a:xfrm>
            <a:off x="1143000" y="3500700"/>
            <a:ext cx="685800" cy="1524000"/>
          </a:xfrm>
          <a:prstGeom prst="curved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76200" y="1524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Persiapan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95400" y="1752600"/>
            <a:ext cx="7620000" cy="9620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Biasakan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berjemaah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masjid-masjid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berdekatan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5" name="Snip Same Side Corner Rectangle 4"/>
          <p:cNvSpPr/>
          <p:nvPr/>
        </p:nvSpPr>
        <p:spPr>
          <a:xfrm>
            <a:off x="1905000" y="2971800"/>
            <a:ext cx="7010400" cy="19050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Agar amalan tersebut terus berkesinambungan apabila berada di Tanah Suci dan terus istiqamah setelah kembali ke tanah air.</a:t>
            </a:r>
            <a:endPar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6" name="Oval 5"/>
          <p:cNvSpPr/>
          <p:nvPr/>
        </p:nvSpPr>
        <p:spPr>
          <a:xfrm>
            <a:off x="381000" y="1752600"/>
            <a:ext cx="685800" cy="962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3200" dirty="0"/>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76200" y="1524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Persiapan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95400" y="1524000"/>
            <a:ext cx="7620000" cy="9620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Persiapkan diri dari sudut rohani, jasmani dan mental.</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1905000" y="2743200"/>
            <a:ext cx="7010400" cy="9906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Jutaan umat Islam akan bertumpu </a:t>
            </a:r>
            <a:endPar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 Tanah </a:t>
            </a: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Suci</a:t>
            </a:r>
            <a:endPar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6" name="Oval 5"/>
          <p:cNvSpPr/>
          <p:nvPr/>
        </p:nvSpPr>
        <p:spPr>
          <a:xfrm>
            <a:off x="381000" y="1524000"/>
            <a:ext cx="685800" cy="962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3200" dirty="0"/>
          </a:p>
        </p:txBody>
      </p:sp>
      <p:sp>
        <p:nvSpPr>
          <p:cNvPr id="7" name="Snip Same Side Corner Rectangle 6"/>
          <p:cNvSpPr/>
          <p:nvPr/>
        </p:nvSpPr>
        <p:spPr>
          <a:xfrm>
            <a:off x="1828800" y="4038600"/>
            <a:ext cx="7010400" cy="9906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Pelbagai perangai dan tingkah laku</a:t>
            </a:r>
            <a:endPar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8" name="Curved Right Arrow 7"/>
          <p:cNvSpPr/>
          <p:nvPr/>
        </p:nvSpPr>
        <p:spPr>
          <a:xfrm>
            <a:off x="1295400" y="3268188"/>
            <a:ext cx="685800" cy="1524000"/>
          </a:xfrm>
          <a:prstGeom prst="curved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76200" y="1524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Persiapan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95400" y="1214700"/>
            <a:ext cx="7620000" cy="9620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Mengunjungi Tempat-tempat bersejarah</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1828800" y="2433900"/>
            <a:ext cx="7010400" cy="9906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meluangkan masa untuk mengunjungi tempat-tempat yang bersejarah</a:t>
            </a:r>
            <a:endPar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6" name="Oval 5"/>
          <p:cNvSpPr/>
          <p:nvPr/>
        </p:nvSpPr>
        <p:spPr>
          <a:xfrm>
            <a:off x="381000" y="1214700"/>
            <a:ext cx="685800" cy="962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3200" dirty="0"/>
          </a:p>
        </p:txBody>
      </p:sp>
      <p:sp>
        <p:nvSpPr>
          <p:cNvPr id="7" name="Snip Same Side Corner Rectangle 6"/>
          <p:cNvSpPr/>
          <p:nvPr/>
        </p:nvSpPr>
        <p:spPr>
          <a:xfrm>
            <a:off x="1828800" y="3653100"/>
            <a:ext cx="7010400" cy="9906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Gua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Hira</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Masjid</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Quba</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dan </a:t>
            </a:r>
            <a:endPar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Medan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Uhud</a:t>
            </a:r>
            <a:endPar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8" name="Snip Same Side Corner Rectangle 7"/>
          <p:cNvSpPr/>
          <p:nvPr/>
        </p:nvSpPr>
        <p:spPr>
          <a:xfrm>
            <a:off x="1828800" y="4872300"/>
            <a:ext cx="7010400" cy="12954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menyuntik</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keinsafan</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dan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menyemarakkan</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semangat</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juang</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mendepani</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cabaran</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s-E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semasa</a:t>
            </a:r>
            <a:r>
              <a:rPr lang="es-E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p>
        </p:txBody>
      </p:sp>
      <p:sp>
        <p:nvSpPr>
          <p:cNvPr id="9" name="Curved Right Arrow 8"/>
          <p:cNvSpPr/>
          <p:nvPr/>
        </p:nvSpPr>
        <p:spPr>
          <a:xfrm>
            <a:off x="1242456" y="2586300"/>
            <a:ext cx="685800" cy="1524000"/>
          </a:xfrm>
          <a:prstGeom prst="curved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solidFill>
                <a:schemeClr val="tx1"/>
              </a:solidFill>
            </a:endParaRPr>
          </a:p>
        </p:txBody>
      </p:sp>
      <p:sp>
        <p:nvSpPr>
          <p:cNvPr id="10" name="Curved Right Arrow 9"/>
          <p:cNvSpPr/>
          <p:nvPr/>
        </p:nvSpPr>
        <p:spPr>
          <a:xfrm>
            <a:off x="1219200" y="4186500"/>
            <a:ext cx="685800" cy="1524000"/>
          </a:xfrm>
          <a:prstGeom prst="curved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76200" y="1524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Persiapan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Bakal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295400" y="1447800"/>
            <a:ext cx="7620000" cy="9620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Mengenepikan seketika urusan dunia.</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1905000" y="2667000"/>
            <a:ext cx="7010400" cy="12954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 </a:t>
            </a:r>
            <a:r>
              <a:rPr lang="sv-SE"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bersua foto, </a:t>
            </a: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
            </a:r>
            <a:r>
              <a:rPr lang="sv-SE" sz="2200" i="1"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whatsapp’</a:t>
            </a: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p>
          <a:p>
            <a:pPr algn="ct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 </a:t>
            </a:r>
            <a:r>
              <a:rPr lang="sv-SE"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lain-lain. </a:t>
            </a:r>
            <a:endPar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6" name="Oval 5"/>
          <p:cNvSpPr/>
          <p:nvPr/>
        </p:nvSpPr>
        <p:spPr>
          <a:xfrm>
            <a:off x="381000" y="1447800"/>
            <a:ext cx="685800" cy="962000"/>
          </a:xfrm>
          <a:prstGeom prst="ellipse">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5</a:t>
            </a:r>
            <a:endParaRPr lang="en-MY" sz="3200" dirty="0"/>
          </a:p>
        </p:txBody>
      </p:sp>
      <p:sp>
        <p:nvSpPr>
          <p:cNvPr id="7" name="Snip Same Side Corner Rectangle 6"/>
          <p:cNvSpPr/>
          <p:nvPr/>
        </p:nvSpPr>
        <p:spPr>
          <a:xfrm>
            <a:off x="1828800" y="4114800"/>
            <a:ext cx="7010400" cy="13716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Tumpukan </a:t>
            </a: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sepenuh masa </a:t>
            </a: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untuk beribadah </a:t>
            </a:r>
            <a:r>
              <a:rPr lang="sv-SE"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selama tempoh berada di Haramain.</a:t>
            </a:r>
            <a:endPar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8" name="Curved Right Arrow 7"/>
          <p:cNvSpPr/>
          <p:nvPr/>
        </p:nvSpPr>
        <p:spPr>
          <a:xfrm>
            <a:off x="1295400" y="3191988"/>
            <a:ext cx="685800" cy="1524000"/>
          </a:xfrm>
          <a:prstGeom prst="curved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76200" y="152400"/>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Same Side Corner Rectangle 3"/>
          <p:cNvSpPr/>
          <p:nvPr/>
        </p:nvSpPr>
        <p:spPr>
          <a:xfrm>
            <a:off x="1905000" y="1730896"/>
            <a:ext cx="5503676" cy="936104"/>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Dapat</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mengerjakan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Haji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sebaik</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mungkin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905000" y="2971800"/>
            <a:ext cx="5503676" cy="1295400"/>
          </a:xfrm>
          <a:prstGeom prst="snip2SameRect">
            <a:avLst>
              <a:gd name="adj1" fmla="val 8485"/>
              <a:gd name="adj2" fmla="val 9546"/>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Selamat</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pergi</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kembali</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tanah</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air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keazaman</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tinggi</a:t>
            </a:r>
            <a:r>
              <a:rPr lang="en-US" sz="22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838200" y="4719900"/>
            <a:ext cx="7620000" cy="137160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Semoga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Allah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peluang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semua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jemaah</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agar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dapat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menunaikan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haji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14514" y="7620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197:</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196400"/>
            <a:ext cx="8610600" cy="2031325"/>
          </a:xfrm>
          <a:prstGeom prst="rect">
            <a:avLst/>
          </a:prstGeom>
          <a:solidFill>
            <a:schemeClr val="bg1">
              <a:alpha val="50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الْحَجُّ أَشْهُرٌ مَّعْلُومَاتٌ فَمَن فَرَضَ فِيهِنَّ الْحَجَّ فَلاَ رَفَثَ وَلاَ فُسُوقَ وَلاَ جِدَالَ فِي الْحَجِّ وَمَا تَفْعَلُواْ مِنْ خَيْرٍ يَعْلَمْهُ اللّهُ وَتَزَوَّدُواْ فَإِنَّ خَيْرَ الزَّادِ التَّقْوَى وَاتَّقُونِ يَا أُوْلِي الأَلْبَابِ</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152400" y="3303925"/>
            <a:ext cx="8839200" cy="3477875"/>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(Masa untuk mengerjakan ibadat) Haji itu ialah beberapa bulan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yang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termaklum.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Oleh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y</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demikian sesiapa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yang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telah mewajibkan dirinya (dengan niat mengerjakan) Ibadat Haji itu, maka tidak boleh mencampuri isteri, dan tidak boleh membuat maksiat, dan tidak boleh bertengkar,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dalam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masa mengerjakan Ibadat Haji.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apa jua kebaikan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yang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 kerjakan adalah diketahui oleh Allah; dan hendaklah kamu membawa bekal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dengan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cukupnya kerana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sesungguhnya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sebaik-baik bekal itu ialah memelihara diri (dari keaiban meminta sedekah); dan bertaqwalah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kepadaKu,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Wahai orang-orang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yang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berakal (yang dapat memikir dan memahaminya</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399992" y="2022664"/>
            <a:ext cx="8286808" cy="1692771"/>
          </a:xfrm>
          <a:prstGeom prst="rect">
            <a:avLst/>
          </a:prstGeom>
          <a:solidFill>
            <a:schemeClr val="bg1">
              <a:alpha val="52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rtl="1" fontAlgn="auto">
              <a:spcBef>
                <a:spcPts val="0"/>
              </a:spcBef>
              <a:spcAft>
                <a:spcPts val="0"/>
              </a:spcAft>
              <a:defRPr/>
            </a:pPr>
            <a:r>
              <a:rPr lang="ar-SA" sz="10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a:t>
            </a:r>
            <a:r>
              <a:rPr lang="ar-SA" sz="10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04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9992" y="4772561"/>
            <a:ext cx="8286808" cy="1200329"/>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36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6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6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6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6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6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36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1524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32" y="1856125"/>
            <a:ext cx="9144032" cy="3477875"/>
          </a:xfrm>
          <a:prstGeom prst="rect">
            <a:avLst/>
          </a:prstGeom>
          <a:solidFill>
            <a:schemeClr val="bg1">
              <a:alpha val="49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3975436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884029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125288" y="228600"/>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04800" y="1704947"/>
            <a:ext cx="8572528" cy="2215991"/>
          </a:xfrm>
          <a:prstGeom prst="rect">
            <a:avLst/>
          </a:prstGeom>
          <a:solidFill>
            <a:schemeClr val="bg1">
              <a:alpha val="49000"/>
            </a:schemeClr>
          </a:solidFill>
          <a:ln>
            <a:noFill/>
          </a:ln>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04800" y="4485382"/>
            <a:ext cx="8572528" cy="1077218"/>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214282" y="1718608"/>
            <a:ext cx="8643998" cy="1754326"/>
          </a:xfrm>
          <a:prstGeom prst="rect">
            <a:avLst/>
          </a:prstGeom>
          <a:solidFill>
            <a:schemeClr val="bg1">
              <a:alpha val="5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وَأَشْهَدُ أَنَّ مُحَمَّدًا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428596" y="1859340"/>
            <a:ext cx="8286808" cy="1569660"/>
          </a:xfrm>
          <a:prstGeom prst="rect">
            <a:avLst/>
          </a:prstGeom>
          <a:solidFill>
            <a:schemeClr val="bg1">
              <a:alpha val="48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976169"/>
            <a:ext cx="8286808" cy="2092881"/>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467544" y="762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804810" y="762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2277070"/>
            <a:ext cx="8763000" cy="923330"/>
          </a:xfrm>
          <a:prstGeom prst="rect">
            <a:avLst/>
          </a:prstGeom>
          <a:solidFill>
            <a:schemeClr val="bg1">
              <a:alpha val="51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وَكُوْنُوْا مَعَ الصَّادِقِيْنَ.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52400" y="4152780"/>
            <a:ext cx="8839200" cy="1692771"/>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Hiasilah</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akhlak</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baik</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2590800" y="1295400"/>
            <a:ext cx="4114800" cy="49244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auto">
              <a:spcBef>
                <a:spcPts val="0"/>
              </a:spcBef>
              <a:spcAft>
                <a:spcPts val="0"/>
              </a:spcAft>
              <a:defRPr/>
            </a:pP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2055674"/>
            <a:ext cx="8839200" cy="1569660"/>
          </a:xfrm>
          <a:prstGeom prst="rect">
            <a:avLst/>
          </a:prstGeom>
          <a:solidFill>
            <a:schemeClr val="bg1">
              <a:alpha val="47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الْكَيِّسُ مَنْ دَانَ نَفْسَهُ وَعَمِلَ لِمَا بَعْدَ الْمَوْتِ، وَالْعَاجِزُ مَنْ أَتْبَعَ نَفْسَهُ هَوَاهُ وَتَمَنَّى عَلَى اللهِ.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76200" y="4016276"/>
            <a:ext cx="8991600" cy="2308324"/>
          </a:xfrm>
          <a:prstGeom prst="rect">
            <a:avLst/>
          </a:prstGeom>
          <a:solidFill>
            <a:schemeClr val="bg1">
              <a:alpha val="86000"/>
            </a:schemeClr>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bijak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beramal</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lemah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menurutkan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hawa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nafsunya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sedangkan</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bercita-cita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yang </a:t>
            </a:r>
            <a:r>
              <a:rPr lang="en-MY"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diredhai</a:t>
            </a:r>
            <a:r>
              <a:rPr lang="en-MY"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Rounded Rectangle 5"/>
          <p:cNvSpPr/>
          <p:nvPr/>
        </p:nvSpPr>
        <p:spPr>
          <a:xfrm>
            <a:off x="76200" y="457200"/>
            <a:ext cx="4953000" cy="588576"/>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Merebut Peluang Beribadah</a:t>
            </a:r>
          </a:p>
        </p:txBody>
      </p:sp>
    </p:spTree>
    <p:extLst>
      <p:ext uri="{BB962C8B-B14F-4D97-AF65-F5344CB8AC3E}">
        <p14:creationId xmlns:p14="http://schemas.microsoft.com/office/powerpoint/2010/main" val="499722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7607268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42846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214282" y="1721584"/>
            <a:ext cx="8643998" cy="1631216"/>
          </a:xfrm>
          <a:prstGeom prst="rect">
            <a:avLst/>
          </a:prstGeom>
          <a:solidFill>
            <a:schemeClr val="bg1">
              <a:alpha val="47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 </a:t>
            </a:r>
            <a:endParaRPr lang="ms-MY" sz="5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762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solidFill>
            <a:schemeClr val="bg1"/>
          </a:solidFill>
          <a:ln w="12700">
            <a:solidFill>
              <a:schemeClr val="tx1"/>
            </a:solid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a:xfrm>
            <a:off x="457200" y="2027237"/>
            <a:ext cx="8229600" cy="4525963"/>
          </a:xfrm>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38041" y="1457121"/>
            <a:ext cx="8532440"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36712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2248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3860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120054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93626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939792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2588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165395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8149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0" y="830044"/>
            <a:ext cx="9144000" cy="5478423"/>
          </a:xfrm>
          <a:prstGeom prst="rect">
            <a:avLst/>
          </a:prstGeom>
          <a:solidFill>
            <a:schemeClr val="bg1">
              <a:alpha val="56000"/>
            </a:schemeClr>
          </a:solidFill>
        </p:spPr>
        <p:txBody>
          <a:bodyPr wrap="square">
            <a:spAutoFit/>
          </a:bodyPr>
          <a:lstStyle/>
          <a:p>
            <a:pPr algn="ctr"/>
            <a:r>
              <a:rPr lang="en-MY" sz="1600" b="1" dirty="0">
                <a:solidFill>
                  <a:prstClr val="black"/>
                </a:solidFill>
                <a:effectLst>
                  <a:outerShdw blurRad="38100" dist="38100" dir="2700000" algn="tl">
                    <a:srgbClr val="000000">
                      <a:alpha val="43137"/>
                    </a:srgbClr>
                  </a:outerShdw>
                </a:effectLst>
              </a:rPr>
              <a:t>INTISARI KHUTBAH JUMAAT PADA </a:t>
            </a:r>
            <a:r>
              <a:rPr lang="en-MY" sz="1600" b="1" dirty="0" smtClean="0">
                <a:solidFill>
                  <a:prstClr val="black"/>
                </a:solidFill>
                <a:effectLst>
                  <a:outerShdw blurRad="38100" dist="38100" dir="2700000" algn="tl">
                    <a:srgbClr val="000000">
                      <a:alpha val="43137"/>
                    </a:srgbClr>
                  </a:outerShdw>
                </a:effectLst>
              </a:rPr>
              <a:t>18/08/2017</a:t>
            </a:r>
            <a:endParaRPr lang="en-MY" sz="1600" b="1" dirty="0">
              <a:solidFill>
                <a:prstClr val="black"/>
              </a:solidFill>
              <a:effectLst>
                <a:outerShdw blurRad="38100" dist="38100" dir="2700000" algn="tl">
                  <a:srgbClr val="000000">
                    <a:alpha val="43137"/>
                  </a:srgbClr>
                </a:outerShdw>
              </a:effectLst>
            </a:endParaRPr>
          </a:p>
          <a:p>
            <a:pPr algn="ct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endParaRPr>
          </a:p>
          <a:p>
            <a:pPr algn="ct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rPr>
              <a:t>TAJUK</a:t>
            </a:r>
            <a:r>
              <a:rPr lang="en-MY" sz="2000" b="1" dirty="0">
                <a:solidFill>
                  <a:srgbClr val="FFFF00"/>
                </a:solidFill>
                <a:effectLst>
                  <a:glow rad="101600">
                    <a:prstClr val="black">
                      <a:alpha val="60000"/>
                    </a:prstClr>
                  </a:glow>
                  <a:outerShdw blurRad="38100" dist="38100" dir="2700000" algn="tl">
                    <a:srgbClr val="000000">
                      <a:alpha val="43137"/>
                    </a:srgbClr>
                  </a:outerShdw>
                </a:effectLst>
              </a:rPr>
              <a:t>: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rPr>
              <a:t>“PESANAN BUAT JEMAAH HAJI”</a:t>
            </a:r>
          </a:p>
          <a:p>
            <a:pPr algn="ctr"/>
            <a:r>
              <a:rPr lang="en-MY" sz="1400" b="1" dirty="0" smtClean="0">
                <a:solidFill>
                  <a:prstClr val="black"/>
                </a:solidFill>
              </a:rPr>
              <a:t> </a:t>
            </a:r>
            <a:endParaRPr lang="en-MY" sz="1400" dirty="0" smtClean="0">
              <a:solidFill>
                <a:prstClr val="black"/>
              </a:solidFill>
            </a:endParaRPr>
          </a:p>
          <a:p>
            <a:pPr marL="342900" indent="-342900" algn="just">
              <a:buFontTx/>
              <a:buAutoNum type="arabicPeriod"/>
            </a:pPr>
            <a:r>
              <a:rPr lang="en-MY" b="1" dirty="0" smtClean="0">
                <a:solidFill>
                  <a:prstClr val="black"/>
                </a:solidFill>
              </a:rPr>
              <a:t>HAJI </a:t>
            </a:r>
            <a:r>
              <a:rPr lang="en-MY" b="1" dirty="0">
                <a:solidFill>
                  <a:prstClr val="black"/>
                </a:solidFill>
              </a:rPr>
              <a:t>ADALAH IBADAT TERTUA </a:t>
            </a:r>
            <a:r>
              <a:rPr lang="en-MY" b="1" dirty="0" smtClean="0">
                <a:solidFill>
                  <a:prstClr val="black"/>
                </a:solidFill>
              </a:rPr>
              <a:t>YANG </a:t>
            </a:r>
            <a:r>
              <a:rPr lang="en-MY" b="1" dirty="0">
                <a:solidFill>
                  <a:prstClr val="black"/>
                </a:solidFill>
              </a:rPr>
              <a:t>DISYARIATKAN BERTUJUAN MENDEKATKAN DIRI </a:t>
            </a:r>
            <a:r>
              <a:rPr lang="en-MY" b="1" dirty="0" smtClean="0">
                <a:solidFill>
                  <a:prstClr val="black"/>
                </a:solidFill>
              </a:rPr>
              <a:t>KEPADA </a:t>
            </a:r>
            <a:r>
              <a:rPr lang="en-MY" b="1" dirty="0">
                <a:solidFill>
                  <a:prstClr val="black"/>
                </a:solidFill>
              </a:rPr>
              <a:t>ALLAH, MENDAMBAKAN KEDAMAIAN DAN KETENANGAN JIWA SERTA KEAMPUNAN ALLAH</a:t>
            </a:r>
            <a:r>
              <a:rPr lang="en-MY" b="1" dirty="0" smtClean="0">
                <a:solidFill>
                  <a:prstClr val="black"/>
                </a:solidFill>
              </a:rPr>
              <a:t>.</a:t>
            </a:r>
          </a:p>
          <a:p>
            <a:pPr marL="342900" indent="-342900" algn="just">
              <a:buFontTx/>
              <a:buAutoNum type="arabicPeriod"/>
            </a:pPr>
            <a:endParaRPr lang="en-MY" b="1" dirty="0" smtClean="0">
              <a:solidFill>
                <a:prstClr val="black"/>
              </a:solidFill>
            </a:endParaRPr>
          </a:p>
          <a:p>
            <a:pPr marL="342900" indent="-342900" algn="just">
              <a:buFontTx/>
              <a:buAutoNum type="arabicPeriod"/>
            </a:pPr>
            <a:r>
              <a:rPr lang="en-MY" b="1" dirty="0" smtClean="0">
                <a:solidFill>
                  <a:prstClr val="black"/>
                </a:solidFill>
              </a:rPr>
              <a:t>HAJI YANG </a:t>
            </a:r>
            <a:r>
              <a:rPr lang="en-MY" b="1" dirty="0">
                <a:solidFill>
                  <a:prstClr val="black"/>
                </a:solidFill>
              </a:rPr>
              <a:t>DITUNAIKAN </a:t>
            </a:r>
            <a:r>
              <a:rPr lang="en-MY" b="1" dirty="0" smtClean="0">
                <a:solidFill>
                  <a:prstClr val="black"/>
                </a:solidFill>
              </a:rPr>
              <a:t>DENGAN PENUH </a:t>
            </a:r>
            <a:r>
              <a:rPr lang="en-MY" b="1" dirty="0">
                <a:solidFill>
                  <a:prstClr val="black"/>
                </a:solidFill>
              </a:rPr>
              <a:t>IKHLAS DAN BERSIH </a:t>
            </a:r>
            <a:r>
              <a:rPr lang="en-MY" b="1" dirty="0" smtClean="0">
                <a:solidFill>
                  <a:prstClr val="black"/>
                </a:solidFill>
              </a:rPr>
              <a:t>DARI </a:t>
            </a:r>
            <a:r>
              <a:rPr lang="en-MY" b="1" dirty="0">
                <a:solidFill>
                  <a:prstClr val="black"/>
                </a:solidFill>
              </a:rPr>
              <a:t>KEMUNGKARAN, ADALAH PROSES PENGHAPUSAN DOSA, MENGHASILKAN HAJI MABRUR </a:t>
            </a:r>
            <a:r>
              <a:rPr lang="en-MY" b="1" dirty="0" smtClean="0">
                <a:solidFill>
                  <a:prstClr val="black"/>
                </a:solidFill>
              </a:rPr>
              <a:t>YANG </a:t>
            </a:r>
            <a:r>
              <a:rPr lang="en-MY" b="1" dirty="0">
                <a:solidFill>
                  <a:prstClr val="black"/>
                </a:solidFill>
              </a:rPr>
              <a:t>BALASANNYA </a:t>
            </a:r>
            <a:r>
              <a:rPr lang="en-MY" b="1" dirty="0" smtClean="0">
                <a:solidFill>
                  <a:prstClr val="black"/>
                </a:solidFill>
              </a:rPr>
              <a:t>ADALAH SYURGA.</a:t>
            </a:r>
          </a:p>
          <a:p>
            <a:pPr marL="342900" indent="-342900" algn="just">
              <a:buFontTx/>
              <a:buAutoNum type="arabicPeriod"/>
            </a:pPr>
            <a:endParaRPr lang="en-MY" b="1" dirty="0" smtClean="0">
              <a:solidFill>
                <a:prstClr val="black"/>
              </a:solidFill>
            </a:endParaRPr>
          </a:p>
          <a:p>
            <a:pPr marL="342900" indent="-342900" algn="just">
              <a:buFontTx/>
              <a:buAutoNum type="arabicPeriod"/>
            </a:pPr>
            <a:r>
              <a:rPr lang="en-MY" b="1" dirty="0" smtClean="0">
                <a:solidFill>
                  <a:prstClr val="black"/>
                </a:solidFill>
              </a:rPr>
              <a:t>PARA </a:t>
            </a:r>
            <a:r>
              <a:rPr lang="en-MY" b="1" dirty="0">
                <a:solidFill>
                  <a:prstClr val="black"/>
                </a:solidFill>
              </a:rPr>
              <a:t>JAMAAH PERLU FOKUS </a:t>
            </a:r>
            <a:r>
              <a:rPr lang="en-MY" b="1" dirty="0" smtClean="0">
                <a:solidFill>
                  <a:prstClr val="black"/>
                </a:solidFill>
              </a:rPr>
              <a:t>KEPADA </a:t>
            </a:r>
            <a:r>
              <a:rPr lang="en-MY" b="1" dirty="0">
                <a:solidFill>
                  <a:prstClr val="black"/>
                </a:solidFill>
              </a:rPr>
              <a:t>MATLAMAT HAJI </a:t>
            </a:r>
            <a:r>
              <a:rPr lang="en-MY" b="1" dirty="0" smtClean="0">
                <a:solidFill>
                  <a:prstClr val="black"/>
                </a:solidFill>
              </a:rPr>
              <a:t>DENGAN </a:t>
            </a:r>
            <a:r>
              <a:rPr lang="en-MY" b="1" dirty="0">
                <a:solidFill>
                  <a:prstClr val="black"/>
                </a:solidFill>
              </a:rPr>
              <a:t>MEMANTAPKAN ILMU DAN AZAM MEREBUT PELUANG BERIBADAT SELAIN MEMPASTIKAN KESEMPURNAAN RUKUN, WAJIB, SUNAT DAN ADAB-ADABNYA</a:t>
            </a:r>
            <a:r>
              <a:rPr lang="en-MY" b="1" dirty="0" smtClean="0">
                <a:solidFill>
                  <a:prstClr val="black"/>
                </a:solidFill>
              </a:rPr>
              <a:t>.</a:t>
            </a:r>
          </a:p>
          <a:p>
            <a:pPr marL="342900" indent="-342900" algn="just">
              <a:buFontTx/>
              <a:buAutoNum type="arabicPeriod"/>
            </a:pPr>
            <a:endParaRPr lang="en-MY" b="1" dirty="0" smtClean="0">
              <a:solidFill>
                <a:prstClr val="black"/>
              </a:solidFill>
            </a:endParaRPr>
          </a:p>
          <a:p>
            <a:pPr marL="342900" indent="-342900" algn="just">
              <a:buFontTx/>
              <a:buAutoNum type="arabicPeriod"/>
            </a:pPr>
            <a:r>
              <a:rPr lang="en-MY" b="1" dirty="0" smtClean="0">
                <a:solidFill>
                  <a:prstClr val="black"/>
                </a:solidFill>
              </a:rPr>
              <a:t>PASTIKAN </a:t>
            </a:r>
            <a:r>
              <a:rPr lang="en-MY" b="1" dirty="0">
                <a:solidFill>
                  <a:prstClr val="black"/>
                </a:solidFill>
              </a:rPr>
              <a:t>JUGA BERAZAM UNTUK MENGAMBIL IBROH DARIPADA  </a:t>
            </a:r>
            <a:r>
              <a:rPr lang="ar-SA" sz="2800" b="1" dirty="0">
                <a:solidFill>
                  <a:prstClr val="black"/>
                </a:solidFill>
                <a:latin typeface="Traditional Arabic" pitchFamily="18" charset="-78"/>
                <a:cs typeface="Traditional Arabic" pitchFamily="18" charset="-78"/>
              </a:rPr>
              <a:t>مشاعر الحج </a:t>
            </a:r>
            <a:r>
              <a:rPr lang="en-US" b="1" dirty="0" smtClean="0">
                <a:solidFill>
                  <a:prstClr val="black"/>
                </a:solidFill>
              </a:rPr>
              <a:t> </a:t>
            </a:r>
            <a:r>
              <a:rPr lang="en-MY" b="1" dirty="0" smtClean="0">
                <a:solidFill>
                  <a:prstClr val="black"/>
                </a:solidFill>
              </a:rPr>
              <a:t>DAN </a:t>
            </a:r>
            <a:r>
              <a:rPr lang="en-MY" b="1" dirty="0">
                <a:solidFill>
                  <a:prstClr val="black"/>
                </a:solidFill>
              </a:rPr>
              <a:t>MEMANTAPKAN MENTAL DAN FIZIKAL DI SAMPING TIDAK </a:t>
            </a:r>
            <a:r>
              <a:rPr lang="en-MY" b="1" dirty="0" smtClean="0">
                <a:solidFill>
                  <a:prstClr val="black"/>
                </a:solidFill>
              </a:rPr>
              <a:t>DILENGAHKAN </a:t>
            </a:r>
            <a:r>
              <a:rPr lang="en-MY" b="1" dirty="0">
                <a:solidFill>
                  <a:prstClr val="black"/>
                </a:solidFill>
              </a:rPr>
              <a:t>OLEH URUSAN REMEH SEPERTI </a:t>
            </a:r>
            <a:r>
              <a:rPr lang="en-MY" b="1" dirty="0" smtClean="0">
                <a:solidFill>
                  <a:prstClr val="black"/>
                </a:solidFill>
              </a:rPr>
              <a:t>‘</a:t>
            </a:r>
            <a:r>
              <a:rPr lang="en-MY" b="1" i="1" dirty="0" smtClean="0">
                <a:solidFill>
                  <a:prstClr val="black"/>
                </a:solidFill>
              </a:rPr>
              <a:t>SHOPPING’</a:t>
            </a:r>
            <a:r>
              <a:rPr lang="en-MY" b="1" dirty="0" smtClean="0">
                <a:solidFill>
                  <a:prstClr val="black"/>
                </a:solidFill>
              </a:rPr>
              <a:t>, </a:t>
            </a:r>
            <a:r>
              <a:rPr lang="en-MY" b="1" i="1" dirty="0" smtClean="0">
                <a:solidFill>
                  <a:prstClr val="black"/>
                </a:solidFill>
              </a:rPr>
              <a:t>‘BERWHATSAPP’ </a:t>
            </a:r>
            <a:r>
              <a:rPr lang="en-MY" b="1" dirty="0">
                <a:solidFill>
                  <a:prstClr val="black"/>
                </a:solidFill>
              </a:rPr>
              <a:t>DAN </a:t>
            </a:r>
            <a:r>
              <a:rPr lang="en-MY" b="1" dirty="0" smtClean="0">
                <a:solidFill>
                  <a:prstClr val="black"/>
                </a:solidFill>
              </a:rPr>
              <a:t>BERSUAFOTO.</a:t>
            </a:r>
            <a:endParaRPr lang="en-MY" dirty="0">
              <a:solidFill>
                <a:prstClr val="black"/>
              </a:solidFill>
            </a:endParaRPr>
          </a:p>
        </p:txBody>
      </p:sp>
    </p:spTree>
    <p:extLst>
      <p:ext uri="{BB962C8B-B14F-4D97-AF65-F5344CB8AC3E}">
        <p14:creationId xmlns:p14="http://schemas.microsoft.com/office/powerpoint/2010/main" val="3296800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381000" y="1838503"/>
            <a:ext cx="8420160" cy="1631216"/>
          </a:xfrm>
          <a:prstGeom prst="rect">
            <a:avLst/>
          </a:prstGeom>
          <a:solidFill>
            <a:schemeClr val="bg1">
              <a:alpha val="49000"/>
            </a:schemeClr>
          </a:solidFill>
        </p:spPr>
        <p:txBody>
          <a:bodyPr wrap="square">
            <a:spAutoFit/>
          </a:bodyPr>
          <a:lstStyle/>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مُحَـمَّدٍ وَعَلَى آلِهِ وَأَصْحَابِه وَمَنْ تَبِعَهُمْ بِإِحْسَانٍ إِلَى يَوْمِ الدِّيْن.</a:t>
            </a:r>
          </a:p>
        </p:txBody>
      </p:sp>
      <p:sp>
        <p:nvSpPr>
          <p:cNvPr id="4" name="TextBox 3"/>
          <p:cNvSpPr txBox="1"/>
          <p:nvPr/>
        </p:nvSpPr>
        <p:spPr>
          <a:xfrm>
            <a:off x="381000" y="4003119"/>
            <a:ext cx="8439208" cy="2092881"/>
          </a:xfrm>
          <a:prstGeom prst="rect">
            <a:avLst/>
          </a:prstGeom>
          <a:solidFill>
            <a:schemeClr val="bg1"/>
          </a:solidFill>
          <a:ln w="19050">
            <a:solidFill>
              <a:schemeClr val="tx1"/>
            </a:solid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714348"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950184"/>
            <a:ext cx="8763000" cy="1754326"/>
          </a:xfrm>
          <a:prstGeom prst="rect">
            <a:avLst/>
          </a:prstGeom>
          <a:solidFill>
            <a:schemeClr val="bg1">
              <a:alpha val="46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p>
        </p:txBody>
      </p:sp>
      <p:sp>
        <p:nvSpPr>
          <p:cNvPr id="5" name="TextBox 4"/>
          <p:cNvSpPr txBox="1"/>
          <p:nvPr/>
        </p:nvSpPr>
        <p:spPr>
          <a:xfrm>
            <a:off x="228600" y="4422338"/>
            <a:ext cx="8610600" cy="1292662"/>
          </a:xfrm>
          <a:prstGeom prst="rect">
            <a:avLst/>
          </a:prstGeom>
          <a:solidFill>
            <a:schemeClr val="bg1"/>
          </a:solidFill>
          <a:ln w="9525">
            <a:solidFill>
              <a:schemeClr val="tx1"/>
            </a:solidFill>
          </a:ln>
        </p:spPr>
        <p:txBody>
          <a:bodyPr wrap="square">
            <a:spAutoFit/>
          </a:bodyPr>
          <a:lstStyle/>
          <a:p>
            <a:pPr algn="ctr" fontAlgn="auto">
              <a:spcBef>
                <a:spcPts val="0"/>
              </a:spcBef>
              <a:spcAft>
                <a:spcPts val="0"/>
              </a:spcAft>
              <a:defRPr/>
            </a:pP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Pertingkatkan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600" b="1" dirty="0" smtClean="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600" b="1" dirty="0">
              <a:ln w="1270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236293" y="76200"/>
            <a:ext cx="8755307"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merupakan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tertua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disyariatkan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143000" y="4455378"/>
            <a:ext cx="6834249" cy="1259622"/>
          </a:xfrm>
          <a:prstGeom prst="roundRect">
            <a:avLst>
              <a:gd name="adj" fmla="val 0"/>
            </a:avLst>
          </a:prstGeom>
          <a:solidFill>
            <a:schemeClr val="accent4">
              <a:lumMod val="75000"/>
            </a:schemeClr>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Diperintahkan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agar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Kaabah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syiar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pengabdian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143000" y="2856795"/>
            <a:ext cx="6855373" cy="953205"/>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i-FI"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Meninggalkan </a:t>
            </a:r>
            <a:r>
              <a:rPr lang="fi-FI" sz="23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 Hajar  dan anaknya Nabi Ismail </a:t>
            </a:r>
            <a:r>
              <a:rPr lang="fi-FI"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 di lembah yang tandus </a:t>
            </a:r>
            <a:endParaRPr lang="ms-MY" sz="23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381000" y="1295400"/>
            <a:ext cx="4724400" cy="1371600"/>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Perintah Allah kepada Nabi  Ismail AS</a:t>
            </a:r>
            <a:endParaRPr lang="ms-MY" sz="23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ectangle 2"/>
          <p:cNvSpPr/>
          <p:nvPr/>
        </p:nvSpPr>
        <p:spPr>
          <a:xfrm>
            <a:off x="90714" y="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125</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317318"/>
            <a:ext cx="9144000" cy="2123658"/>
          </a:xfrm>
          <a:prstGeom prst="rect">
            <a:avLst/>
          </a:prstGeom>
          <a:solidFill>
            <a:schemeClr val="bg1">
              <a:alpha val="5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وَإِذْ جَعَلْنَا الْبَيْتَ مَثَابَةً لِّلنَّاسِ وَأَمْناً وَاتَّخِذُواْ مِن مَّقَامِ إِبْرَاهِيمَ مُصَلًّى وَعَهِدْنَا إِلَى إِبْرَاهِيمَ وَإِسْمَاعِيلَ أَن طَهِّرَا بَيْتِيَ لِلطَّائِفِينَ وَالْعَاكِفِينَ وَالرُّكَّعِ السُّجُودِ</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3614678"/>
            <a:ext cx="9144000" cy="286232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(ingatlah</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ketika Kami jadikan Rumah suci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Baitullah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itu tempat tumpuan bagi umat manusia (untuk Ibadat Haji) dan tempat yang aman; dan jadikanlah oleh kamu Makam Ibrahim itu tempat sembahyang.  Dan Kami perintahkan kepada Nabi Ibrahim dan Nabi Ismail (dengan berfirman): "Bersihkanlah Rumahku (Kaabah dan Masjid Al-Haraam dari segala perkara yang dilarang) untuk orang-orang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yang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bertawaf, dan orang-orang yang beriktikaf (yang tetap tinggal padanya), dan orang-orang yang rukuk dan sujud".</a:t>
            </a:r>
            <a:endParaRPr kumimoji="0" lang="ms-MY" sz="20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72990"/>
          </a:xfrm>
          <a:prstGeom prst="rect">
            <a:avLst/>
          </a:prstGeom>
          <a:noFill/>
          <a:ln w="9525">
            <a:noFill/>
            <a:miter lim="800000"/>
            <a:headEnd/>
            <a:tailEnd/>
          </a:ln>
          <a:effectLst/>
        </p:spPr>
      </p:pic>
      <p:sp>
        <p:nvSpPr>
          <p:cNvPr id="3" name="Rounded Rectangle 2"/>
          <p:cNvSpPr/>
          <p:nvPr/>
        </p:nvSpPr>
        <p:spPr>
          <a:xfrm>
            <a:off x="905494" y="4897824"/>
            <a:ext cx="7324106" cy="588576"/>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3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Ibadah Haji Sebagai Rukun Islam</a:t>
            </a:r>
            <a:endParaRPr lang="en-US" sz="23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914400" y="1849824"/>
            <a:ext cx="7315200" cy="2589816"/>
          </a:xfrm>
          <a:prstGeom prst="roundRect">
            <a:avLst>
              <a:gd name="adj" fmla="val 0"/>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Menggambarkan tentang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seruan mengerjakan ibadah haji kepada seluruh umat Islam, demi untuk mencari kedamaian hati, ketenangan jiwa dan keampunan Ilahi.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ight Arrow 4"/>
          <p:cNvSpPr/>
          <p:nvPr/>
        </p:nvSpPr>
        <p:spPr>
          <a:xfrm>
            <a:off x="228600" y="1011624"/>
            <a:ext cx="4724400" cy="1371600"/>
          </a:xfrm>
          <a:prstGeom prst="rightArrow">
            <a:avLst>
              <a:gd name="adj1" fmla="val 52970"/>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i-FI"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Pembinaan Kaabah</a:t>
            </a:r>
            <a:endParaRPr lang="ms-MY" sz="23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32007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1528</Words>
  <Application>Microsoft Office PowerPoint</Application>
  <PresentationFormat>On-screen Show (4:3)</PresentationFormat>
  <Paragraphs>144</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7</cp:revision>
  <dcterms:created xsi:type="dcterms:W3CDTF">2017-08-17T04:30:19Z</dcterms:created>
  <dcterms:modified xsi:type="dcterms:W3CDTF">2017-08-17T07:06:29Z</dcterms:modified>
</cp:coreProperties>
</file>